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2"/>
  </p:notesMasterIdLst>
  <p:sldIdLst>
    <p:sldId id="256" r:id="rId3"/>
    <p:sldId id="257" r:id="rId4"/>
    <p:sldId id="413" r:id="rId5"/>
    <p:sldId id="12514" r:id="rId6"/>
    <p:sldId id="12527" r:id="rId7"/>
    <p:sldId id="12608" r:id="rId8"/>
    <p:sldId id="12609" r:id="rId9"/>
    <p:sldId id="399" r:id="rId10"/>
    <p:sldId id="12598" r:id="rId11"/>
    <p:sldId id="12599" r:id="rId12"/>
    <p:sldId id="12600" r:id="rId13"/>
    <p:sldId id="262" r:id="rId14"/>
    <p:sldId id="12607" r:id="rId15"/>
    <p:sldId id="12601" r:id="rId16"/>
    <p:sldId id="1141" r:id="rId17"/>
    <p:sldId id="260" r:id="rId18"/>
    <p:sldId id="12610" r:id="rId19"/>
    <p:sldId id="274" r:id="rId20"/>
    <p:sldId id="25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DCF0"/>
    <a:srgbClr val="50688A"/>
    <a:srgbClr val="6A86AE"/>
    <a:srgbClr val="6380A6"/>
    <a:srgbClr val="89A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2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EE6612-5516-4568-B3E5-36BDEF38EB9C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D6443-B6A2-4B68-BBB5-839C6DBA4E5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7A23-5BA8-44CE-9215-79B767159C4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26B02EC-97C0-4E19-AA45-E904FCC1D1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11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7.jpe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11.xml"/><Relationship Id="rId7" Type="http://schemas.openxmlformats.org/officeDocument/2006/relationships/image" Target="../media/image7.jpe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2.xml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5.xml"/><Relationship Id="rId7" Type="http://schemas.openxmlformats.org/officeDocument/2006/relationships/image" Target="../media/image8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7.jpe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4026548" y="2772256"/>
            <a:ext cx="4269740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DBMS</a:t>
            </a: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项目答辩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4"/>
          <p:cNvSpPr txBox="1"/>
          <p:nvPr/>
        </p:nvSpPr>
        <p:spPr>
          <a:xfrm>
            <a:off x="5303520" y="4467860"/>
            <a:ext cx="2177415" cy="285115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时间：</a:t>
            </a:r>
            <a:r>
              <a:rPr lang="en-US" altLang="zh-CN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2018/11/28</a:t>
            </a:r>
          </a:p>
        </p:txBody>
      </p:sp>
      <p:pic>
        <p:nvPicPr>
          <p:cNvPr id="15" name="纯音乐 - 爱的协奏曲 - concerto pour unr j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47581" y="-159967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6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71694" y="1296388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67697"/>
            <a:ext cx="4301490" cy="1330960"/>
            <a:chOff x="4153901" y="1931545"/>
            <a:chExt cx="3227114" cy="998528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227114" cy="629797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在已建的表中，添加字段。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alter table tablename add ...;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添加字段或约束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07860" y="2518410"/>
            <a:ext cx="4465954" cy="1136649"/>
            <a:chOff x="4153901" y="1931545"/>
            <a:chExt cx="3350500" cy="852514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174"/>
              <a:ext cx="3350500" cy="483885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删除表中的字段。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alter table tablename drop ...;</a:t>
              </a: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删除字段或约束</a:t>
              </a: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6"/>
            <a:ext cx="5291432" cy="430382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字段管理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07821" y="3655297"/>
            <a:ext cx="4466590" cy="1330960"/>
            <a:chOff x="4153901" y="1931545"/>
            <a:chExt cx="3350977" cy="998528"/>
          </a:xfrm>
        </p:grpSpPr>
        <p:sp>
          <p:nvSpPr>
            <p:cNvPr id="3" name="TextBox 65"/>
            <p:cNvSpPr txBox="1"/>
            <p:nvPr/>
          </p:nvSpPr>
          <p:spPr>
            <a:xfrm>
              <a:off x="4153901" y="2300276"/>
              <a:ext cx="3350977" cy="629797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修改表中的字段信息。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alter table tablename modify ...;</a:t>
              </a:r>
            </a:p>
          </p:txBody>
        </p:sp>
        <p:sp>
          <p:nvSpPr>
            <p:cNvPr id="4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修改字段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482E482C-D666-4490-95D3-EDB56AF40257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159826" y="1546106"/>
            <a:ext cx="5291432" cy="43038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71694" y="1296388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96907"/>
            <a:ext cx="4476750" cy="1238884"/>
            <a:chOff x="4153901" y="1931545"/>
            <a:chExt cx="3358599" cy="929450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358599" cy="560719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向数据库表中插入一条记录。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insert into tablename values ...;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插入记录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07689" y="2590240"/>
            <a:ext cx="4476115" cy="1217295"/>
            <a:chOff x="4153901" y="1931545"/>
            <a:chExt cx="3358123" cy="913253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3358123" cy="54452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向数据库表中删除一条记录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delete ... from ... where ...;</a:t>
              </a: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删除记录</a:t>
              </a: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6"/>
            <a:ext cx="5291432" cy="43038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5"/>
            <a:ext cx="5325587" cy="4303819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记录管理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19886" y="3807697"/>
            <a:ext cx="4352925" cy="1157605"/>
            <a:chOff x="4153901" y="1931545"/>
            <a:chExt cx="3265702" cy="868472"/>
          </a:xfrm>
        </p:grpSpPr>
        <p:sp>
          <p:nvSpPr>
            <p:cNvPr id="4" name="TextBox 65"/>
            <p:cNvSpPr txBox="1"/>
            <p:nvPr/>
          </p:nvSpPr>
          <p:spPr>
            <a:xfrm>
              <a:off x="4153901" y="2300276"/>
              <a:ext cx="3265702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更新数据库表中的记录。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update ... from ... ;</a:t>
              </a:r>
            </a:p>
          </p:txBody>
        </p:sp>
        <p:sp>
          <p:nvSpPr>
            <p:cNvPr id="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更新记录</a:t>
              </a:r>
            </a:p>
          </p:txBody>
        </p:sp>
      </p:grpSp>
      <p:grpSp>
        <p:nvGrpSpPr>
          <p:cNvPr id="6" name="千图PPT彼岸天：ID 8661124库_组合 53"/>
          <p:cNvGrpSpPr/>
          <p:nvPr>
            <p:custDataLst>
              <p:tags r:id="rId4"/>
            </p:custDataLst>
          </p:nvPr>
        </p:nvGrpSpPr>
        <p:grpSpPr>
          <a:xfrm>
            <a:off x="7031951" y="5185647"/>
            <a:ext cx="4340225" cy="1157605"/>
            <a:chOff x="4153901" y="1931545"/>
            <a:chExt cx="3256174" cy="868472"/>
          </a:xfrm>
        </p:grpSpPr>
        <p:sp>
          <p:nvSpPr>
            <p:cNvPr id="7" name="TextBox 65"/>
            <p:cNvSpPr txBox="1"/>
            <p:nvPr/>
          </p:nvSpPr>
          <p:spPr>
            <a:xfrm>
              <a:off x="4153901" y="2300276"/>
              <a:ext cx="3256174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查询数据库表中的记录。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select xxx from tablename ...;</a:t>
              </a:r>
            </a:p>
          </p:txBody>
        </p:sp>
        <p:sp>
          <p:nvSpPr>
            <p:cNvPr id="8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查询记录</a:t>
              </a:r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180D4429-0F71-4FBF-AF5E-C3874A13B4E9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1159826" y="1546105"/>
            <a:ext cx="5303764" cy="43038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783672" y="3461029"/>
            <a:ext cx="2624455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创新点分析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03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116384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约束全方位实现</a:t>
              </a: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无论是插入数据还是更新数据时均可实现约束的管理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148718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不同字段约束相结合</a:t>
              </a: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可实现不同字段之间的约束相互控制的约束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3045165" cy="1212156"/>
            <a:chOff x="1024984" y="1382016"/>
            <a:chExt cx="2204903" cy="684803"/>
          </a:xfrm>
        </p:grpSpPr>
        <p:sp>
          <p:nvSpPr>
            <p:cNvPr id="21" name="TextBox 19"/>
            <p:cNvSpPr txBox="1"/>
            <p:nvPr/>
          </p:nvSpPr>
          <p:spPr>
            <a:xfrm>
              <a:off x="2283473" y="138201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约束内容存储</a:t>
              </a: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对各种约束进行分类解析，以适合判断的方式（值与约束要求分开）存储于文件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66646" y="3961929"/>
            <a:ext cx="2939871" cy="913071"/>
            <a:chOff x="1024984" y="2971446"/>
            <a:chExt cx="2204903" cy="684803"/>
          </a:xfrm>
        </p:grpSpPr>
        <p:sp>
          <p:nvSpPr>
            <p:cNvPr id="23" name="TextBox 21"/>
            <p:cNvSpPr txBox="1"/>
            <p:nvPr/>
          </p:nvSpPr>
          <p:spPr>
            <a:xfrm>
              <a:off x="2283473" y="297144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约束检查多样化</a:t>
              </a:r>
            </a:p>
          </p:txBody>
        </p:sp>
        <p:sp>
          <p:nvSpPr>
            <p:cNvPr id="24" name="TextBox 22"/>
            <p:cNvSpPr txBox="1"/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可实现大多数类</a:t>
              </a:r>
              <a:r>
                <a:rPr lang="en-US" altLang="zh-CN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oracle</a:t>
              </a: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约束的添加及判断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约束创新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添加删除表</a:t>
              </a: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在界面直接添加删除表，创建表的同时可以动态添加约束条件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增删改查表数据</a:t>
              </a: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在界面对表数据直接进行增删改查操作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39871" cy="913071"/>
            <a:chOff x="1024984" y="1382016"/>
            <a:chExt cx="2204903" cy="684803"/>
          </a:xfrm>
        </p:grpSpPr>
        <p:sp>
          <p:nvSpPr>
            <p:cNvPr id="21" name="TextBox 19"/>
            <p:cNvSpPr txBox="1"/>
            <p:nvPr/>
          </p:nvSpPr>
          <p:spPr>
            <a:xfrm>
              <a:off x="2283473" y="138201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指令撤销与重做</a:t>
              </a: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在界面已保存但未提交的指令可以撤销与重做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66646" y="3961929"/>
            <a:ext cx="2939871" cy="913071"/>
            <a:chOff x="1024984" y="2971446"/>
            <a:chExt cx="2204903" cy="684803"/>
          </a:xfrm>
        </p:grpSpPr>
        <p:sp>
          <p:nvSpPr>
            <p:cNvPr id="23" name="TextBox 21"/>
            <p:cNvSpPr txBox="1"/>
            <p:nvPr/>
          </p:nvSpPr>
          <p:spPr>
            <a:xfrm>
              <a:off x="2283473" y="297144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添加删除表结构</a:t>
              </a:r>
            </a:p>
          </p:txBody>
        </p:sp>
        <p:sp>
          <p:nvSpPr>
            <p:cNvPr id="24" name="TextBox 22"/>
            <p:cNvSpPr txBox="1"/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在界面可以直接对表结构进行添加与删除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en-US" altLang="zh-CN"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order by</a:t>
              </a: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按指定顺序进行查询。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范围查询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  <a:scene3d>
                <a:camera prst="orthographicFront"/>
                <a:lightRig rig="threePt" dir="t"/>
              </a:scene3d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对相关字段的范围进行规定后查询筛选。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40050" cy="1437005"/>
            <a:chOff x="1024984" y="1382016"/>
            <a:chExt cx="2205037" cy="1077753"/>
          </a:xfrm>
        </p:grpSpPr>
        <p:sp>
          <p:nvSpPr>
            <p:cNvPr id="21" name="TextBox 19"/>
            <p:cNvSpPr txBox="1"/>
            <p:nvPr/>
          </p:nvSpPr>
          <p:spPr>
            <a:xfrm>
              <a:off x="2283473" y="1382016"/>
              <a:ext cx="946414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algn="r" eaLnBrk="1" fontAlgn="auto" hangingPunct="1"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group by</a:t>
              </a: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997"/>
              <a:ext cx="2205037" cy="8467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   </a:t>
              </a: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使用</a:t>
              </a:r>
              <a:r>
                <a:rPr lang="en-US" altLang="zh-CN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group by</a:t>
              </a: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对查询记录进行分类查询方便显示，并实现多重分组。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448561" y="3961929"/>
            <a:ext cx="2940050" cy="1445895"/>
            <a:chOff x="1024984" y="2971446"/>
            <a:chExt cx="2205037" cy="1084421"/>
          </a:xfrm>
        </p:grpSpPr>
        <p:sp>
          <p:nvSpPr>
            <p:cNvPr id="23" name="TextBox 21"/>
            <p:cNvSpPr txBox="1"/>
            <p:nvPr/>
          </p:nvSpPr>
          <p:spPr>
            <a:xfrm>
              <a:off x="2283473" y="2971446"/>
              <a:ext cx="946414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algn="r" eaLnBrk="1" fontAlgn="auto" hangingPunct="1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模式匹配查询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4" name="TextBox 22"/>
            <p:cNvSpPr txBox="1"/>
            <p:nvPr/>
          </p:nvSpPr>
          <p:spPr bwMode="auto">
            <a:xfrm>
              <a:off x="1024984" y="3202427"/>
              <a:ext cx="2205037" cy="853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对在该列中包含字段的查询</a:t>
              </a:r>
              <a:r>
                <a:rPr lang="zh-CN" altLang="en-US" dirty="0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，如</a:t>
              </a:r>
              <a:r>
                <a:rPr lang="en-US" altLang="zh-CN" dirty="0" err="1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in,not</a:t>
              </a:r>
              <a:r>
                <a:rPr lang="en-US" altLang="zh-CN" dirty="0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 </a:t>
              </a:r>
              <a:r>
                <a:rPr lang="en-US" altLang="zh-CN" dirty="0" err="1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in,like</a:t>
              </a:r>
              <a:r>
                <a:rPr lang="en-US" altLang="zh-CN" dirty="0"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,</a:t>
              </a:r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。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记录查询创新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905592" y="3492779"/>
            <a:ext cx="2622550" cy="107124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难点核心算法</a:t>
            </a:r>
          </a:p>
          <a:p>
            <a:pPr algn="r"/>
            <a:endParaRPr lang="zh-CN" altLang="en-US" sz="32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62408" y="2851288"/>
            <a:ext cx="2108417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04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133420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大量的界面控件导致显示与调用逻辑关系复杂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界面控件繁多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49" y="3040627"/>
            <a:ext cx="3133420" cy="1381532"/>
            <a:chOff x="8784483" y="2133651"/>
            <a:chExt cx="2477305" cy="1381906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877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控件功能繁杂，需要各种各样信号与槽函数来响应控件功能调用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2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信号与槽复杂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5549" y="4422159"/>
            <a:ext cx="3133420" cy="1112227"/>
            <a:chOff x="8784483" y="2133651"/>
            <a:chExt cx="2477305" cy="1112528"/>
          </a:xfrm>
        </p:grpSpPr>
        <p:sp>
          <p:nvSpPr>
            <p:cNvPr id="47" name="TextBox 46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大量界面与功能函数之间的调用逻辑关系等也较为复杂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133651"/>
              <a:ext cx="2477305" cy="872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界面与功能函数结合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770" y="52705"/>
            <a:ext cx="2976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功能复杂</a:t>
            </a:r>
            <a:endParaRPr lang="zh-CN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007584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复杂</a:t>
              </a:r>
              <a:r>
                <a:rPr lang="en-US" alt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SQL</a:t>
              </a: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语句形式内容多变，解析有一定难度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复杂</a:t>
              </a:r>
              <a:r>
                <a:rPr lang="en-US" altLang="zh-CN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SQL</a:t>
              </a:r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解析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50" y="3040627"/>
            <a:ext cx="3007584" cy="1112227"/>
            <a:chOff x="8784483" y="2133651"/>
            <a:chExt cx="2477305" cy="1112528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添加的约束条件起到对应的作用需要复杂的逻辑判断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约束条件的生效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5549" y="4292861"/>
            <a:ext cx="3007585" cy="1112227"/>
            <a:chOff x="8784483" y="2133651"/>
            <a:chExt cx="2477305" cy="1112528"/>
          </a:xfrm>
        </p:grpSpPr>
        <p:sp>
          <p:nvSpPr>
            <p:cNvPr id="47" name="TextBox 46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en-US" alt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Select</a:t>
              </a: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语句条件多变，功能复杂，功能较为难以实现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133651"/>
              <a:ext cx="2477305" cy="872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复杂</a:t>
              </a:r>
              <a:r>
                <a:rPr lang="en-US" altLang="zh-CN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select</a:t>
              </a:r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语句功能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sql</a:t>
            </a:r>
            <a:r>
              <a:rPr 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解析</a:t>
            </a: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4794294" y="2823257"/>
            <a:ext cx="2922595" cy="912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谢谢大家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4"/>
          <p:cNvSpPr txBox="1"/>
          <p:nvPr/>
        </p:nvSpPr>
        <p:spPr>
          <a:xfrm>
            <a:off x="4215644" y="2061856"/>
            <a:ext cx="3795988" cy="368786"/>
          </a:xfrm>
          <a:prstGeom prst="rect">
            <a:avLst/>
          </a:prstGeom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DBMS</a:t>
            </a:r>
            <a:r>
              <a:rPr lang="zh-CN" altLang="en-US" sz="26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项目答辩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318977" y="3462299"/>
            <a:ext cx="180594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4211" y="2800446"/>
            <a:ext cx="2210017" cy="661853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01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72655" y="52558"/>
            <a:ext cx="2771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  <a:p>
            <a:endParaRPr lang="zh-CN" altLang="en-US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0425" y="1464310"/>
            <a:ext cx="2809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组长：    王开阳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60425" y="2740025"/>
            <a:ext cx="248348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组员：    李星原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60425" y="3881755"/>
            <a:ext cx="2483485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    </a:t>
            </a:r>
            <a:r>
              <a:rPr lang="zh-CN" alt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王锴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贞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60425" y="4838065"/>
            <a:ext cx="259080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1"/>
            <a:r>
              <a:rPr lang="en-US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莫日根呼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3669496" y="169502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413854" y="1219844"/>
            <a:ext cx="2445835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接口设计 界面设计</a:t>
            </a: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 算法架构设计 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语句解析</a:t>
            </a:r>
          </a:p>
        </p:txBody>
      </p:sp>
      <p:sp>
        <p:nvSpPr>
          <p:cNvPr id="17" name="矩形 16"/>
          <p:cNvSpPr/>
          <p:nvPr/>
        </p:nvSpPr>
        <p:spPr>
          <a:xfrm>
            <a:off x="7413854" y="2367289"/>
            <a:ext cx="2445835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表管理  记录管理 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后期测试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13854" y="3514099"/>
            <a:ext cx="2445835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字段管理  约束条件  记录管理</a:t>
            </a:r>
          </a:p>
        </p:txBody>
      </p:sp>
      <p:sp>
        <p:nvSpPr>
          <p:cNvPr id="23" name="矩形 22"/>
          <p:cNvSpPr/>
          <p:nvPr/>
        </p:nvSpPr>
        <p:spPr>
          <a:xfrm>
            <a:off x="7413854" y="4838074"/>
            <a:ext cx="2445835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数据库管理  记录管理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部分容错处理</a:t>
            </a: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669496" y="297010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3669496" y="4112474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669496" y="513164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35255"/>
            <a:ext cx="12192000" cy="69723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7555865" y="2759710"/>
            <a:ext cx="1619885" cy="16198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9" name="Freeform 8"/>
          <p:cNvSpPr/>
          <p:nvPr/>
        </p:nvSpPr>
        <p:spPr>
          <a:xfrm rot="18900000">
            <a:off x="624205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8" name="Freeform 7"/>
          <p:cNvSpPr/>
          <p:nvPr/>
        </p:nvSpPr>
        <p:spPr>
          <a:xfrm rot="2700000">
            <a:off x="510159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61623" y="2355850"/>
            <a:ext cx="1332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表操作完善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48035" y="235712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界面</a:t>
            </a: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友好便利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901940" y="2355850"/>
            <a:ext cx="1562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字段记录详细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973513" y="5716905"/>
            <a:ext cx="1562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查询记录完善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347746" y="575844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约束条件完整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7" name="Freeform 6"/>
          <p:cNvSpPr/>
          <p:nvPr/>
        </p:nvSpPr>
        <p:spPr>
          <a:xfrm rot="18900000">
            <a:off x="386461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6" name="Freeform 5"/>
          <p:cNvSpPr/>
          <p:nvPr/>
        </p:nvSpPr>
        <p:spPr>
          <a:xfrm rot="2700000">
            <a:off x="272415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期望特性</a:t>
            </a:r>
          </a:p>
        </p:txBody>
      </p:sp>
      <p:sp>
        <p:nvSpPr>
          <p:cNvPr id="39" name="椭圆 38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804469" y="1669682"/>
            <a:ext cx="30163" cy="31924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395269" y="1669682"/>
            <a:ext cx="30163" cy="31924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6962257" y="1669682"/>
            <a:ext cx="30163" cy="3203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9548294" y="1669682"/>
            <a:ext cx="30163" cy="32559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" name="Freeform 9"/>
          <p:cNvSpPr/>
          <p:nvPr/>
        </p:nvSpPr>
        <p:spPr bwMode="auto">
          <a:xfrm>
            <a:off x="803540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Freeform 14"/>
          <p:cNvSpPr/>
          <p:nvPr/>
        </p:nvSpPr>
        <p:spPr bwMode="auto">
          <a:xfrm>
            <a:off x="5454132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Freeform 15"/>
          <p:cNvSpPr/>
          <p:nvPr/>
        </p:nvSpPr>
        <p:spPr bwMode="auto">
          <a:xfrm>
            <a:off x="288555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Freeform 16"/>
          <p:cNvSpPr/>
          <p:nvPr/>
        </p:nvSpPr>
        <p:spPr bwMode="auto">
          <a:xfrm>
            <a:off x="296344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9349857" y="4820869"/>
            <a:ext cx="420688" cy="555625"/>
          </a:xfrm>
          <a:custGeom>
            <a:avLst/>
            <a:gdLst>
              <a:gd name="T0" fmla="*/ 56 w 112"/>
              <a:gd name="T1" fmla="*/ 0 h 148"/>
              <a:gd name="T2" fmla="*/ 0 w 112"/>
              <a:gd name="T3" fmla="*/ 56 h 148"/>
              <a:gd name="T4" fmla="*/ 56 w 112"/>
              <a:gd name="T5" fmla="*/ 148 h 148"/>
              <a:gd name="T6" fmla="*/ 112 w 112"/>
              <a:gd name="T7" fmla="*/ 56 h 148"/>
              <a:gd name="T8" fmla="*/ 56 w 112"/>
              <a:gd name="T9" fmla="*/ 0 h 148"/>
              <a:gd name="T10" fmla="*/ 56 w 112"/>
              <a:gd name="T11" fmla="*/ 74 h 148"/>
              <a:gd name="T12" fmla="*/ 34 w 112"/>
              <a:gd name="T13" fmla="*/ 52 h 148"/>
              <a:gd name="T14" fmla="*/ 56 w 112"/>
              <a:gd name="T15" fmla="*/ 30 h 148"/>
              <a:gd name="T16" fmla="*/ 78 w 112"/>
              <a:gd name="T17" fmla="*/ 52 h 148"/>
              <a:gd name="T18" fmla="*/ 56 w 112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2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2" y="88"/>
                  <a:pt x="112" y="56"/>
                </a:cubicBezTo>
                <a:cubicBezTo>
                  <a:pt x="112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8" y="30"/>
                  <a:pt x="78" y="40"/>
                  <a:pt x="78" y="52"/>
                </a:cubicBezTo>
                <a:cubicBezTo>
                  <a:pt x="78" y="65"/>
                  <a:pt x="68" y="74"/>
                  <a:pt x="56" y="7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676381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419206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606032" y="4820869"/>
            <a:ext cx="423863" cy="555625"/>
          </a:xfrm>
          <a:custGeom>
            <a:avLst/>
            <a:gdLst>
              <a:gd name="T0" fmla="*/ 56 w 113"/>
              <a:gd name="T1" fmla="*/ 0 h 148"/>
              <a:gd name="T2" fmla="*/ 0 w 113"/>
              <a:gd name="T3" fmla="*/ 56 h 148"/>
              <a:gd name="T4" fmla="*/ 56 w 113"/>
              <a:gd name="T5" fmla="*/ 148 h 148"/>
              <a:gd name="T6" fmla="*/ 113 w 113"/>
              <a:gd name="T7" fmla="*/ 56 h 148"/>
              <a:gd name="T8" fmla="*/ 56 w 113"/>
              <a:gd name="T9" fmla="*/ 0 h 148"/>
              <a:gd name="T10" fmla="*/ 56 w 113"/>
              <a:gd name="T11" fmla="*/ 74 h 148"/>
              <a:gd name="T12" fmla="*/ 34 w 113"/>
              <a:gd name="T13" fmla="*/ 52 h 148"/>
              <a:gd name="T14" fmla="*/ 56 w 113"/>
              <a:gd name="T15" fmla="*/ 30 h 148"/>
              <a:gd name="T16" fmla="*/ 78 w 113"/>
              <a:gd name="T17" fmla="*/ 52 h 148"/>
              <a:gd name="T18" fmla="*/ 56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3" y="88"/>
                  <a:pt x="113" y="56"/>
                </a:cubicBezTo>
                <a:cubicBezTo>
                  <a:pt x="113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9" y="30"/>
                  <a:pt x="78" y="40"/>
                  <a:pt x="78" y="52"/>
                </a:cubicBezTo>
                <a:cubicBezTo>
                  <a:pt x="78" y="65"/>
                  <a:pt x="69" y="74"/>
                  <a:pt x="56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Inhaltsplatzhalter 4"/>
          <p:cNvSpPr txBox="1"/>
          <p:nvPr/>
        </p:nvSpPr>
        <p:spPr>
          <a:xfrm>
            <a:off x="108701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阶段一</a:t>
            </a:r>
            <a:endParaRPr lang="zh-CN" altLang="en-US" sz="16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Inhaltsplatzhalter 4"/>
          <p:cNvSpPr txBox="1"/>
          <p:nvPr/>
        </p:nvSpPr>
        <p:spPr>
          <a:xfrm>
            <a:off x="3688487" y="5481226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阶段二</a:t>
            </a:r>
          </a:p>
        </p:txBody>
      </p:sp>
      <p:sp>
        <p:nvSpPr>
          <p:cNvPr id="27" name="Inhaltsplatzhalter 4"/>
          <p:cNvSpPr txBox="1"/>
          <p:nvPr/>
        </p:nvSpPr>
        <p:spPr>
          <a:xfrm>
            <a:off x="6252300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阶段三</a:t>
            </a:r>
          </a:p>
        </p:txBody>
      </p:sp>
      <p:sp>
        <p:nvSpPr>
          <p:cNvPr id="28" name="Inhaltsplatzhalter 4"/>
          <p:cNvSpPr txBox="1"/>
          <p:nvPr/>
        </p:nvSpPr>
        <p:spPr>
          <a:xfrm>
            <a:off x="884064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阶段四</a:t>
            </a:r>
          </a:p>
        </p:txBody>
      </p:sp>
      <p:sp>
        <p:nvSpPr>
          <p:cNvPr id="46" name="Inhaltsplatzhalter 4"/>
          <p:cNvSpPr txBox="1"/>
          <p:nvPr/>
        </p:nvSpPr>
        <p:spPr>
          <a:xfrm>
            <a:off x="1878944" y="1935870"/>
            <a:ext cx="885242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20%</a:t>
            </a:r>
            <a:endParaRPr lang="en-US" sz="28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7" name="Inhaltsplatzhalter 4"/>
          <p:cNvSpPr txBox="1"/>
          <p:nvPr/>
        </p:nvSpPr>
        <p:spPr>
          <a:xfrm>
            <a:off x="4520808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50%</a:t>
            </a:r>
            <a:endParaRPr lang="en-US" sz="28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8" name="Inhaltsplatzhalter 4"/>
          <p:cNvSpPr txBox="1"/>
          <p:nvPr/>
        </p:nvSpPr>
        <p:spPr>
          <a:xfrm>
            <a:off x="7065883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70%</a:t>
            </a:r>
            <a:endParaRPr lang="en-US" sz="2800" dirty="0">
              <a:solidFill>
                <a:schemeClr val="accent3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9" name="Inhaltsplatzhalter 4"/>
          <p:cNvSpPr txBox="1"/>
          <p:nvPr/>
        </p:nvSpPr>
        <p:spPr>
          <a:xfrm>
            <a:off x="9716135" y="1936115"/>
            <a:ext cx="1049655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100%</a:t>
            </a:r>
            <a:endParaRPr lang="en-US" sz="2800" dirty="0">
              <a:solidFill>
                <a:schemeClr val="accent4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Content Placeholder 2"/>
          <p:cNvSpPr txBox="1"/>
          <p:nvPr/>
        </p:nvSpPr>
        <p:spPr>
          <a:xfrm>
            <a:off x="1878965" y="3960495"/>
            <a:ext cx="2196465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建立表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建立字段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简单语句解析</a:t>
            </a:r>
          </a:p>
        </p:txBody>
      </p:sp>
      <p:sp>
        <p:nvSpPr>
          <p:cNvPr id="12" name="Content Placeholder 2"/>
          <p:cNvSpPr txBox="1"/>
          <p:nvPr/>
        </p:nvSpPr>
        <p:spPr>
          <a:xfrm>
            <a:off x="4425950" y="3960495"/>
            <a:ext cx="2196465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表管理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字段管理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</p:txBody>
      </p:sp>
      <p:sp>
        <p:nvSpPr>
          <p:cNvPr id="13" name="Content Placeholder 2"/>
          <p:cNvSpPr txBox="1"/>
          <p:nvPr/>
        </p:nvSpPr>
        <p:spPr>
          <a:xfrm>
            <a:off x="6991985" y="3960495"/>
            <a:ext cx="2196465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记录管理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约束条件设计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界面功能完善</a:t>
            </a:r>
          </a:p>
        </p:txBody>
      </p:sp>
      <p:sp>
        <p:nvSpPr>
          <p:cNvPr id="29" name="Content Placeholder 2"/>
          <p:cNvSpPr txBox="1"/>
          <p:nvPr/>
        </p:nvSpPr>
        <p:spPr>
          <a:xfrm>
            <a:off x="9548495" y="3960495"/>
            <a:ext cx="1915160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总体测试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代码逻辑优化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572655" y="52558"/>
            <a:ext cx="2771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进度计划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5" grpId="0"/>
      <p:bldP spid="26" grpId="0"/>
      <p:bldP spid="27" grpId="0"/>
      <p:bldP spid="28" grpId="0"/>
      <p:bldP spid="46" grpId="0"/>
      <p:bldP spid="47" grpId="0"/>
      <p:bldP spid="48" grpId="0"/>
      <p:bldP spid="49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375367" y="3461029"/>
            <a:ext cx="303276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基础功能实现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02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3344689" y="917293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545" y="791845"/>
            <a:ext cx="5791200" cy="4850130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 flipH="1">
            <a:off x="2009140" y="1120775"/>
            <a:ext cx="1353185" cy="102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188085" y="1120775"/>
            <a:ext cx="821055" cy="3371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菜单栏</a:t>
            </a: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2091055" y="5457825"/>
            <a:ext cx="1292225" cy="61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840105" y="5212080"/>
            <a:ext cx="1414780" cy="6451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手动输入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语句</a:t>
            </a:r>
          </a:p>
        </p:txBody>
      </p:sp>
      <p:cxnSp>
        <p:nvCxnSpPr>
          <p:cNvPr id="16" name="直接连接符 15"/>
          <p:cNvCxnSpPr/>
          <p:nvPr/>
        </p:nvCxnSpPr>
        <p:spPr>
          <a:xfrm flipH="1" flipV="1">
            <a:off x="2204085" y="3991610"/>
            <a:ext cx="1261110" cy="287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147445" y="3724910"/>
            <a:ext cx="110744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结果显示</a:t>
            </a: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8961120" y="2094865"/>
            <a:ext cx="1322705" cy="184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0222865" y="1911350"/>
            <a:ext cx="179451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记录与内容显示</a:t>
            </a: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2193925" y="1704975"/>
            <a:ext cx="1209675" cy="287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322070" y="1838325"/>
            <a:ext cx="9023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库名与表名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71694" y="1296388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67697"/>
            <a:ext cx="3707130" cy="1924685"/>
            <a:chOff x="4153901" y="1931545"/>
            <a:chExt cx="2781206" cy="1443959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2781206" cy="1075228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创建数据库。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create database xxx;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创建数据库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6961334" y="4210125"/>
            <a:ext cx="3707130" cy="1423034"/>
            <a:chOff x="4153901" y="1931545"/>
            <a:chExt cx="2781206" cy="1067605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2781206" cy="698874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用户数据库可以删除。</a:t>
              </a:r>
              <a:endPara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drop database xxx;</a:t>
              </a: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删除数据库</a:t>
              </a: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6"/>
            <a:ext cx="5291432" cy="43038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5"/>
            <a:ext cx="5325587" cy="4303819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库管理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7566598-2468-40A3-B19B-A1FE2484A6FA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159825" y="1562808"/>
            <a:ext cx="5337797" cy="42871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animBg="1"/>
      <p:bldP spid="32772" grpId="0"/>
      <p:bldP spid="9226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71694" y="1296388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79615" y="791845"/>
            <a:ext cx="3707130" cy="1370965"/>
            <a:chOff x="4153901" y="1931545"/>
            <a:chExt cx="2781206" cy="1890343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2781206" cy="152161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实现数据库表的创建功能，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create table ...;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/>
            <a:lstStyle/>
            <a:p>
              <a:pPr algn="l"/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创建表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67550" y="2076450"/>
            <a:ext cx="3707130" cy="1123315"/>
            <a:chOff x="4153901" y="1931545"/>
            <a:chExt cx="2781206" cy="764632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实现数据库表的删除功能。</a:t>
              </a:r>
            </a:p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drop table ...;</a:t>
              </a: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删除表</a:t>
              </a: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6"/>
            <a:ext cx="5291432" cy="430382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26" y="1546105"/>
            <a:ext cx="5325587" cy="4303819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表管理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67550" y="3639820"/>
            <a:ext cx="3707130" cy="1123315"/>
            <a:chOff x="4153901" y="1931545"/>
            <a:chExt cx="2781206" cy="764632"/>
          </a:xfrm>
        </p:grpSpPr>
        <p:sp>
          <p:nvSpPr>
            <p:cNvPr id="3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实现数据库表的修改功能。</a:t>
              </a:r>
            </a:p>
          </p:txBody>
        </p:sp>
        <p:sp>
          <p:nvSpPr>
            <p:cNvPr id="4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修改表</a:t>
              </a: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57DC6A1E-EB37-4EB5-84C2-81F49CE921B4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1159826" y="1546105"/>
            <a:ext cx="5371353" cy="439038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657</Words>
  <Application>Microsoft Office PowerPoint</Application>
  <PresentationFormat>宽屏</PresentationFormat>
  <Paragraphs>152</Paragraphs>
  <Slides>19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 Unicode MS</vt:lpstr>
      <vt:lpstr>FZHei-B01S</vt:lpstr>
      <vt:lpstr>等线</vt:lpstr>
      <vt:lpstr>等线 Light</vt:lpstr>
      <vt:lpstr>微软雅黑</vt:lpstr>
      <vt:lpstr>Arial</vt:lpstr>
      <vt:lpstr>Calibri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 </cp:lastModifiedBy>
  <cp:revision>106</cp:revision>
  <dcterms:created xsi:type="dcterms:W3CDTF">2018-11-22T11:40:00Z</dcterms:created>
  <dcterms:modified xsi:type="dcterms:W3CDTF">2018-11-28T04:13:05Z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2052-10.1.0.7401</vt:lpwstr>
  </property>
  <property fmtid="{D5CDD505-2E9C-101B-9397-08002B2CF9AE}" pid="3" name="KSORubyTemplateID">
    <vt:lpwstr>8</vt:lpwstr>
  </property>
</Properties>
</file>

<file path=docProps/thumbnail.jpeg>
</file>